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38" r:id="rId2"/>
    <p:sldId id="264" r:id="rId3"/>
    <p:sldId id="540" r:id="rId4"/>
    <p:sldId id="541" r:id="rId5"/>
  </p:sldIdLst>
  <p:sldSz cx="18288000" cy="13716000"/>
  <p:notesSz cx="6858000" cy="9144000"/>
  <p:defaultTextStyle>
    <a:defPPr>
      <a:defRPr lang="en-US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219200" indent="-762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2438400" indent="-1524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3657600" indent="-2286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4876800" indent="-3048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330"/>
    <a:srgbClr val="D32D46"/>
    <a:srgbClr val="BB3830"/>
    <a:srgbClr val="2F3A49"/>
    <a:srgbClr val="4A5B74"/>
    <a:srgbClr val="D7433A"/>
    <a:srgbClr val="E78784"/>
    <a:srgbClr val="EF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290" y="67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94F03-0620-45BD-9F02-10DDB7250EB5}" type="datetime1">
              <a:rPr lang="en-US" altLang="es-ES"/>
              <a:pPr>
                <a:defRPr/>
              </a:pPr>
              <a:t>6/12/2018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2DD4A-DD19-44E1-B8A7-D31039CEE61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6710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D8EC4-B9A4-48E3-A7F4-D344D4E9FBF2}" type="datetime1">
              <a:rPr lang="en-US" altLang="es-ES"/>
              <a:pPr>
                <a:defRPr/>
              </a:pPr>
              <a:t>6/12/2018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 smtClean="0"/>
              <a:t>Click to edit Master text styles</a:t>
            </a:r>
          </a:p>
          <a:p>
            <a:pPr lvl="1"/>
            <a:r>
              <a:rPr lang="en-US" altLang="es-ES" noProof="0" smtClean="0"/>
              <a:t>Second level</a:t>
            </a:r>
          </a:p>
          <a:p>
            <a:pPr lvl="2"/>
            <a:r>
              <a:rPr lang="en-US" altLang="es-ES" noProof="0" smtClean="0"/>
              <a:t>Third level</a:t>
            </a:r>
          </a:p>
          <a:p>
            <a:pPr lvl="3"/>
            <a:r>
              <a:rPr lang="en-US" altLang="es-ES" noProof="0" smtClean="0"/>
              <a:t>Fourth level</a:t>
            </a:r>
          </a:p>
          <a:p>
            <a:pPr lvl="4"/>
            <a:r>
              <a:rPr lang="en-US" altLang="es-E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DBEAF-B98E-42D3-A72C-6AA4FA84FC49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7048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 smtClean="0">
                <a:ea typeface="ＭＳ Ｐゴシック" pitchFamily="34" charset="-128"/>
              </a:rPr>
              <a:t>Drag Picture and Send to Back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AE5F21-DD60-4D1F-9878-727053705F65}" type="slidenum">
              <a:rPr lang="en-US" altLang="es-ES" sz="1200"/>
              <a:pPr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804966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18288001" cy="675338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003154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 userDrawn="1"/>
        </p:nvSpPr>
        <p:spPr>
          <a:xfrm>
            <a:off x="16116300" y="11968163"/>
            <a:ext cx="1825625" cy="1455737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4071358800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3C98-C961-4EE1-AFA1-DE541234C651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137315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05492"/>
      </p:ext>
    </p:extLst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94451"/>
      </p:ext>
    </p:extLst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3576"/>
      </p:ext>
    </p:extLst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330700"/>
            <a:ext cx="7661225" cy="4332288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5258034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244975"/>
            <a:ext cx="9143260" cy="5235575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3665342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45191" y="3372803"/>
            <a:ext cx="9143260" cy="698659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336198"/>
      </p:ext>
    </p:extLst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8750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66821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249795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311058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5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0"/>
            <a:ext cx="4267200" cy="730250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474B3C98-C961-4EE1-AFA1-DE541234C651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6370300" y="12155488"/>
            <a:ext cx="914400" cy="91122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976600" y="12212638"/>
            <a:ext cx="1716088" cy="730250"/>
          </a:xfrm>
          <a:prstGeom prst="rect">
            <a:avLst/>
          </a:prstGeom>
        </p:spPr>
        <p:txBody>
          <a:bodyPr lIns="243852" tIns="121926" rIns="243852" bIns="121926" anchor="ctr"/>
          <a:lstStyle>
            <a:lvl1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53340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57912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62484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67056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E0170F6-7504-40CE-A4AE-17804D6A0376}" type="slidenum">
              <a:rPr lang="en-US" altLang="es-ES" sz="1800">
                <a:solidFill>
                  <a:schemeClr val="bg1"/>
                </a:solidFill>
                <a:latin typeface="Roboto Regular" charset="0"/>
              </a:rPr>
              <a:pPr algn="ctr" eaLnBrk="1" hangingPunct="1"/>
              <a:t>‹Nº›</a:t>
            </a:fld>
            <a:endParaRPr lang="en-US" altLang="es-ES" sz="1800">
              <a:solidFill>
                <a:schemeClr val="bg1"/>
              </a:solidFill>
              <a:latin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push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marL="912813" indent="-4556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2pPr>
      <a:lvl3pPr marL="1827213" indent="-9128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3pPr>
      <a:lvl4pPr marL="2741613" indent="-1370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4pPr>
      <a:lvl5pPr marL="3656013" indent="-18272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2302039" y="-2286000"/>
            <a:ext cx="13716000" cy="18288000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dirty="0" smtClean="0">
              <a:solidFill>
                <a:srgbClr val="FFFFFF"/>
              </a:solidFill>
            </a:endParaRPr>
          </a:p>
        </p:txBody>
      </p:sp>
      <p:pic>
        <p:nvPicPr>
          <p:cNvPr id="32" name="Imagen 31" descr="UGR-MARCA-01-nega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568450"/>
            <a:ext cx="509905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084" y="7797800"/>
            <a:ext cx="1828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I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Jornada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de (d)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Efecto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Pasillo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Facultad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de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Ciencias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, 15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junio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2018 #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DefectoPasillo</a:t>
            </a:r>
            <a:endParaRPr lang="en-US" altLang="es-ES" sz="32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bg1"/>
              </a:solidFill>
              <a:latin typeface="Roboto Regular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92388" y="11190684"/>
            <a:ext cx="135555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II Plan de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Promoción</a:t>
            </a: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 de la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Investigación</a:t>
            </a:r>
            <a:endParaRPr lang="en-US" altLang="es-ES" sz="3200" dirty="0" smtClean="0">
              <a:solidFill>
                <a:schemeClr val="tx1">
                  <a:lumMod val="50000"/>
                </a:schemeClr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tx1">
                  <a:lumMod val="75000"/>
                </a:schemeClr>
              </a:solidFill>
              <a:latin typeface="Roboto 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70498" y="2197840"/>
            <a:ext cx="8715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3600" dirty="0" err="1" smtClean="0">
                <a:solidFill>
                  <a:srgbClr val="D53044"/>
                </a:solidFill>
              </a:rPr>
              <a:t>Líneas</a:t>
            </a:r>
            <a:r>
              <a:rPr lang="en-US" altLang="es-ES" sz="3600" dirty="0" smtClean="0">
                <a:solidFill>
                  <a:srgbClr val="D53044"/>
                </a:solidFill>
              </a:rPr>
              <a:t> de </a:t>
            </a:r>
            <a:r>
              <a:rPr lang="en-US" altLang="es-ES" sz="3600" dirty="0" err="1" smtClean="0">
                <a:solidFill>
                  <a:srgbClr val="D53044"/>
                </a:solidFill>
              </a:rPr>
              <a:t>investigación</a:t>
            </a:r>
            <a:r>
              <a:rPr lang="en-US" altLang="es-ES" sz="3600" dirty="0" smtClean="0">
                <a:solidFill>
                  <a:srgbClr val="D53044"/>
                </a:solidFill>
              </a:rPr>
              <a:t>: </a:t>
            </a:r>
            <a:endParaRPr lang="en-US" altLang="es-ES" sz="36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00211" y="2990114"/>
            <a:ext cx="10411327" cy="8171468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 smtClean="0">
                <a:latin typeface="Roboto Light"/>
                <a:ea typeface="+mn-ea"/>
                <a:cs typeface="Roboto Light"/>
              </a:rPr>
              <a:t>Desarrollo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de marcadores moleculares para la detección 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y selección de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caracteres de resistencia a 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sequía, salinidad, temperatura y fotoxidación en cultivos para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el área mediterránea.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>
                <a:latin typeface="Roboto Light"/>
                <a:ea typeface="+mn-ea"/>
                <a:cs typeface="Roboto Light"/>
              </a:rPr>
              <a:t>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 smtClean="0">
                <a:latin typeface="Roboto Light"/>
                <a:ea typeface="+mn-ea"/>
                <a:cs typeface="Roboto Light"/>
              </a:rPr>
              <a:t>Definición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de criterios </a:t>
            </a:r>
            <a:r>
              <a:rPr lang="es-ES" sz="2100" b="1" dirty="0" err="1">
                <a:latin typeface="Roboto Light"/>
                <a:ea typeface="+mn-ea"/>
                <a:cs typeface="Roboto Light"/>
              </a:rPr>
              <a:t>morfofisiológicos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 de selección para la mejora genética de los cereales 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en relación con el cambio climático. </a:t>
            </a:r>
            <a:endParaRPr lang="es-ES" sz="2100" b="1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>
                <a:latin typeface="Roboto Light"/>
                <a:ea typeface="+mn-ea"/>
                <a:cs typeface="Roboto Light"/>
              </a:rPr>
              <a:t>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 err="1" smtClean="0">
                <a:latin typeface="Roboto Light"/>
                <a:ea typeface="+mn-ea"/>
                <a:cs typeface="Roboto Light"/>
              </a:rPr>
              <a:t>Ecofisiología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de especies de valor ecológico en Andalucía.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>
                <a:latin typeface="Roboto Light"/>
                <a:ea typeface="+mn-ea"/>
                <a:cs typeface="Roboto Light"/>
              </a:rPr>
              <a:t>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 smtClean="0">
                <a:latin typeface="Roboto Light"/>
                <a:ea typeface="+mn-ea"/>
                <a:cs typeface="Roboto Light"/>
              </a:rPr>
              <a:t>Evaluación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de productos agroalimentarios mediante </a:t>
            </a:r>
            <a:r>
              <a:rPr lang="es-ES" sz="2100" b="1" dirty="0" err="1">
                <a:latin typeface="Roboto Light"/>
                <a:ea typeface="+mn-ea"/>
                <a:cs typeface="Roboto Light"/>
              </a:rPr>
              <a:t>reflectancia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 espectral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1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 smtClean="0">
                <a:latin typeface="Roboto Light"/>
                <a:ea typeface="+mn-ea"/>
                <a:cs typeface="Roboto Light"/>
              </a:rPr>
              <a:t>Procesos 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biotecnológicos  de  preparación  de  inoculantes  de  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microorganismos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del  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suelo.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1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>
                <a:latin typeface="Roboto Light"/>
                <a:ea typeface="+mn-ea"/>
                <a:cs typeface="Roboto Light"/>
              </a:rPr>
              <a:t>Tecnologías   basadas   en   fuentes   renovables   de   fosfatos   y   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residuos agroindustriales </a:t>
            </a:r>
            <a:endParaRPr lang="es-ES" sz="2100" b="1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>
                <a:latin typeface="Roboto Light"/>
                <a:ea typeface="+mn-ea"/>
                <a:cs typeface="Roboto Light"/>
              </a:rPr>
              <a:t>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 smtClean="0">
                <a:latin typeface="Roboto Light"/>
                <a:ea typeface="+mn-ea"/>
                <a:cs typeface="Roboto Light"/>
              </a:rPr>
              <a:t>Aplicaciones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de la </a:t>
            </a:r>
            <a:r>
              <a:rPr lang="es-ES" sz="2100" b="1" dirty="0" err="1">
                <a:latin typeface="Roboto Light"/>
                <a:ea typeface="+mn-ea"/>
                <a:cs typeface="Roboto Light"/>
              </a:rPr>
              <a:t>reflectancia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 espectral </a:t>
            </a:r>
            <a:r>
              <a:rPr lang="es-ES" sz="2100" b="1" dirty="0" err="1" smtClean="0">
                <a:latin typeface="Roboto Light"/>
                <a:ea typeface="+mn-ea"/>
                <a:cs typeface="Roboto Light"/>
              </a:rPr>
              <a:t>UV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-VIS-IR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a la 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evaluación, identificación, clasificación y </a:t>
            </a:r>
            <a:r>
              <a:rPr lang="es-ES" sz="2100" b="1" dirty="0">
                <a:latin typeface="Roboto Light"/>
                <a:ea typeface="+mn-ea"/>
                <a:cs typeface="Roboto Light"/>
              </a:rPr>
              <a:t>restauración 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de materiales del patrimonio arqueológico y arquitectónico.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100" b="1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>
                <a:latin typeface="Roboto Light"/>
                <a:ea typeface="+mn-ea"/>
                <a:cs typeface="Roboto Light"/>
              </a:rPr>
              <a:t>Agricultura para el </a:t>
            </a:r>
            <a:r>
              <a:rPr lang="es-ES" sz="2100" b="1" dirty="0" smtClean="0">
                <a:latin typeface="Roboto Light"/>
                <a:ea typeface="+mn-ea"/>
                <a:cs typeface="Roboto Light"/>
              </a:rPr>
              <a:t>desarrollo.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1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042853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 smtClean="0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42091" y="10460370"/>
            <a:ext cx="139652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i="1" dirty="0">
                <a:solidFill>
                  <a:schemeClr val="bg1"/>
                </a:solidFill>
              </a:rPr>
              <a:t>Palabras </a:t>
            </a:r>
            <a:r>
              <a:rPr lang="en-US" altLang="es-ES" i="1" dirty="0" smtClean="0">
                <a:solidFill>
                  <a:schemeClr val="bg1"/>
                </a:solidFill>
              </a:rPr>
              <a:t>claves: </a:t>
            </a:r>
            <a:r>
              <a:rPr lang="en-US" altLang="es-ES" i="1" dirty="0" err="1" smtClean="0">
                <a:solidFill>
                  <a:schemeClr val="bg1"/>
                </a:solidFill>
              </a:rPr>
              <a:t>Marcadores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 smtClean="0">
                <a:solidFill>
                  <a:schemeClr val="bg1"/>
                </a:solidFill>
              </a:rPr>
              <a:t>moleculares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mejora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 smtClean="0">
                <a:solidFill>
                  <a:schemeClr val="bg1"/>
                </a:solidFill>
              </a:rPr>
              <a:t>genética</a:t>
            </a:r>
            <a:r>
              <a:rPr lang="en-US" altLang="es-ES" i="1" dirty="0" smtClean="0">
                <a:solidFill>
                  <a:schemeClr val="bg1"/>
                </a:solidFill>
              </a:rPr>
              <a:t> de </a:t>
            </a:r>
            <a:r>
              <a:rPr lang="en-US" altLang="es-ES" i="1" dirty="0" err="1" smtClean="0">
                <a:solidFill>
                  <a:schemeClr val="bg1"/>
                </a:solidFill>
              </a:rPr>
              <a:t>cultivos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estreses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 smtClean="0">
                <a:solidFill>
                  <a:schemeClr val="bg1"/>
                </a:solidFill>
              </a:rPr>
              <a:t>abióticos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reflectancia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 smtClean="0">
                <a:solidFill>
                  <a:schemeClr val="bg1"/>
                </a:solidFill>
              </a:rPr>
              <a:t>espectral</a:t>
            </a:r>
            <a:r>
              <a:rPr lang="en-US" altLang="es-ES" i="1" dirty="0" smtClean="0">
                <a:solidFill>
                  <a:schemeClr val="bg1"/>
                </a:solidFill>
              </a:rPr>
              <a:t> UV-VIS-</a:t>
            </a:r>
            <a:r>
              <a:rPr lang="en-US" altLang="es-ES" i="1" dirty="0" err="1" smtClean="0">
                <a:solidFill>
                  <a:schemeClr val="bg1"/>
                </a:solidFill>
              </a:rPr>
              <a:t>NIR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patrimonio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 smtClean="0">
                <a:solidFill>
                  <a:schemeClr val="bg1"/>
                </a:solidFill>
              </a:rPr>
              <a:t>arqueológico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endParaRPr lang="en-US" alt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534741"/>
            <a:ext cx="15293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200" dirty="0" smtClean="0">
                <a:solidFill>
                  <a:srgbClr val="D53044"/>
                </a:solidFill>
                <a:latin typeface="Roboto Black" charset="0"/>
              </a:rPr>
              <a:t>BIOTECNOLOGÍA </a:t>
            </a:r>
            <a:r>
              <a:rPr lang="es-ES" altLang="es-ES" sz="3200" dirty="0">
                <a:solidFill>
                  <a:srgbClr val="D53044"/>
                </a:solidFill>
                <a:latin typeface="Roboto Black" charset="0"/>
              </a:rPr>
              <a:t>Y </a:t>
            </a:r>
            <a:r>
              <a:rPr lang="es-ES" altLang="es-ES" sz="3200" dirty="0" err="1">
                <a:solidFill>
                  <a:srgbClr val="D53044"/>
                </a:solidFill>
                <a:latin typeface="Roboto Black" charset="0"/>
              </a:rPr>
              <a:t>ECOFISIOLOGÍA</a:t>
            </a:r>
            <a:r>
              <a:rPr lang="es-ES" altLang="es-ES" sz="3200" dirty="0">
                <a:solidFill>
                  <a:srgbClr val="D53044"/>
                </a:solidFill>
                <a:latin typeface="Roboto Black" charset="0"/>
              </a:rPr>
              <a:t> DE CULTIVOS Y PLANTAS DE </a:t>
            </a:r>
            <a:r>
              <a:rPr lang="es-ES" altLang="es-ES" sz="3200" dirty="0" smtClean="0">
                <a:solidFill>
                  <a:srgbClr val="D53044"/>
                </a:solidFill>
                <a:latin typeface="Roboto Black" charset="0"/>
              </a:rPr>
              <a:t>INTERÉS ECOLÓGICO (</a:t>
            </a:r>
            <a:r>
              <a:rPr lang="es-ES" altLang="es-ES" sz="3200" dirty="0" err="1" smtClean="0">
                <a:solidFill>
                  <a:srgbClr val="D53044"/>
                </a:solidFill>
                <a:latin typeface="Roboto Black" charset="0"/>
              </a:rPr>
              <a:t>P.A.I</a:t>
            </a:r>
            <a:r>
              <a:rPr lang="es-ES" altLang="es-ES" sz="3200" dirty="0">
                <a:solidFill>
                  <a:srgbClr val="D53044"/>
                </a:solidFill>
                <a:latin typeface="Roboto Black" charset="0"/>
              </a:rPr>
              <a:t>. </a:t>
            </a:r>
            <a:r>
              <a:rPr lang="es-ES" altLang="es-ES" sz="3200" dirty="0" smtClean="0">
                <a:solidFill>
                  <a:srgbClr val="D53044"/>
                </a:solidFill>
                <a:latin typeface="Roboto Black" charset="0"/>
              </a:rPr>
              <a:t>AGR123) </a:t>
            </a:r>
            <a:endParaRPr lang="en-US" altLang="es-ES" sz="32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564152"/>
            <a:ext cx="75406" cy="151247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204947" y="9324180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43073" y="1641367"/>
            <a:ext cx="15293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600" dirty="0" err="1" smtClean="0">
                <a:solidFill>
                  <a:srgbClr val="D53044"/>
                </a:solidFill>
                <a:latin typeface="Roboto Black" charset="0"/>
              </a:rPr>
              <a:t>DEPARTAMENTO</a:t>
            </a:r>
            <a:r>
              <a:rPr lang="en-US" altLang="es-ES" sz="2600" dirty="0" smtClean="0">
                <a:solidFill>
                  <a:srgbClr val="D53044"/>
                </a:solidFill>
                <a:latin typeface="Roboto Black" charset="0"/>
              </a:rPr>
              <a:t>: FISIOLOGÍA VEGETAL</a:t>
            </a:r>
            <a:endParaRPr lang="en-US" altLang="es-ES" sz="26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27157" y="2133882"/>
            <a:ext cx="15293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600" dirty="0" smtClean="0">
                <a:solidFill>
                  <a:srgbClr val="D53044"/>
                </a:solidFill>
                <a:latin typeface="Roboto Black" charset="0"/>
              </a:rPr>
              <a:t>ÁREA DE </a:t>
            </a:r>
            <a:r>
              <a:rPr lang="en-US" altLang="es-ES" sz="2600" dirty="0" err="1" smtClean="0">
                <a:solidFill>
                  <a:srgbClr val="D53044"/>
                </a:solidFill>
                <a:latin typeface="Roboto Black" charset="0"/>
              </a:rPr>
              <a:t>CONOCIMIENTO</a:t>
            </a:r>
            <a:r>
              <a:rPr lang="en-US" altLang="es-ES" sz="2600" dirty="0" smtClean="0">
                <a:solidFill>
                  <a:srgbClr val="D53044"/>
                </a:solidFill>
                <a:latin typeface="Roboto Black" charset="0"/>
              </a:rPr>
              <a:t>: FISIOLOGÍA VEGETAL</a:t>
            </a:r>
            <a:endParaRPr lang="en-US" altLang="es-ES" sz="26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646107" y="9307552"/>
            <a:ext cx="8674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dirty="0" err="1" smtClean="0">
                <a:latin typeface="Roboto Regular" charset="0"/>
              </a:rPr>
              <a:t>Contacto</a:t>
            </a:r>
            <a:r>
              <a:rPr lang="en-US" altLang="es-ES" sz="2000" dirty="0" smtClean="0">
                <a:latin typeface="Roboto Regular" charset="0"/>
              </a:rPr>
              <a:t>: Luis F. García del Moral Garrido, lfgm@ugr.es</a:t>
            </a:r>
            <a:endParaRPr lang="en-US" altLang="es-ES" sz="2000" dirty="0">
              <a:latin typeface="Roboto Regular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4947" y="3695028"/>
            <a:ext cx="7302760" cy="546501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8" y="3888618"/>
            <a:ext cx="4450140" cy="301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68" y="3888618"/>
            <a:ext cx="2299519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94" y="5601935"/>
            <a:ext cx="2243368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70" y="7217097"/>
            <a:ext cx="2249317" cy="16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8" y="7167576"/>
            <a:ext cx="4608000" cy="181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2624223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6000" y="5764044"/>
            <a:ext cx="7288630" cy="8494633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Capacidades</a:t>
            </a:r>
            <a:r>
              <a:rPr lang="en-US" sz="2100" b="1" dirty="0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 del </a:t>
            </a:r>
            <a:r>
              <a:rPr lang="en-US" sz="2100" b="1" dirty="0" err="1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grupo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: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Análisis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estadístico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multivariante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mediante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path-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coeffcients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estudio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signaturas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espectrales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indicadores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fisiológicos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para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mejora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genética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cultivos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evaluación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calidad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productos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agroalimentarios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. </a:t>
            </a: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Tecnologías</a:t>
            </a:r>
            <a:r>
              <a:rPr lang="en-US" sz="2100" b="1" dirty="0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desarrolladas</a:t>
            </a:r>
            <a:r>
              <a:rPr lang="en-US" sz="2100" b="1" dirty="0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: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Análisis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del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crecimiento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vegetal,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cuantificación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clorofilas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totales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fluorescencia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la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clorofila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termometría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infrarrojos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análisis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imagen,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radiometría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espectrorradiometría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UV-VIS-IR. </a:t>
            </a: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Equipos</a:t>
            </a:r>
            <a:r>
              <a:rPr lang="en-US" sz="2100" b="1" dirty="0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singulares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: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algn="just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Fluorímetro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portátil</a:t>
            </a: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marL="342900" indent="-342900" algn="just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Psicrómetro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isopiéstico</a:t>
            </a: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marL="342900" indent="-342900" algn="just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Medidor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SPAD</a:t>
            </a: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marL="342900" indent="-342900" algn="just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Termómetro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IR</a:t>
            </a:r>
          </a:p>
          <a:p>
            <a:pPr marL="342900" indent="-342900" algn="just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smtClean="0">
                <a:latin typeface="Roboto Light"/>
                <a:ea typeface="+mn-ea"/>
                <a:cs typeface="Roboto Light"/>
              </a:rPr>
              <a:t>PCR,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electroforesis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para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AFLPs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SSRs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</a:t>
            </a:r>
          </a:p>
          <a:p>
            <a:pPr marL="342900" indent="-342900" algn="just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Espectrorradiómetro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portátil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UV-VIS-IR</a:t>
            </a:r>
            <a:r>
              <a:rPr lang="en-US" sz="2100" b="1" dirty="0" smtClean="0">
                <a:latin typeface="Roboto Light"/>
                <a:cs typeface="Roboto Light"/>
              </a:rPr>
              <a:t>. </a:t>
            </a:r>
            <a:endParaRPr lang="en-US" sz="2100" b="1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1351011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2413843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600742" y="3568786"/>
            <a:ext cx="14746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 smtClean="0">
                <a:latin typeface="Roboto Regular" charset="0"/>
              </a:rPr>
              <a:t>Análisis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estreses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abióticos</a:t>
            </a:r>
            <a:r>
              <a:rPr lang="en-US" altLang="es-ES" sz="2800" b="1" dirty="0" smtClean="0">
                <a:latin typeface="Roboto Regular" charset="0"/>
              </a:rPr>
              <a:t> en </a:t>
            </a:r>
            <a:r>
              <a:rPr lang="en-US" altLang="es-ES" sz="2800" b="1" dirty="0" err="1" smtClean="0">
                <a:latin typeface="Roboto Regular" charset="0"/>
              </a:rPr>
              <a:t>relación</a:t>
            </a:r>
            <a:r>
              <a:rPr lang="en-US" altLang="es-ES" sz="2800" b="1" dirty="0" smtClean="0">
                <a:latin typeface="Roboto Regular" charset="0"/>
              </a:rPr>
              <a:t> con </a:t>
            </a:r>
            <a:r>
              <a:rPr lang="en-US" altLang="es-ES" sz="2800" b="1" dirty="0" err="1" smtClean="0">
                <a:latin typeface="Roboto Regular" charset="0"/>
              </a:rPr>
              <a:t>mejora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genética</a:t>
            </a:r>
            <a:r>
              <a:rPr lang="en-US" altLang="es-ES" sz="2800" b="1" dirty="0" smtClean="0">
                <a:latin typeface="Roboto Regular" charset="0"/>
              </a:rPr>
              <a:t> en </a:t>
            </a:r>
            <a:r>
              <a:rPr lang="en-US" altLang="es-ES" sz="2800" b="1" dirty="0" err="1" smtClean="0">
                <a:latin typeface="Roboto Regular" charset="0"/>
              </a:rPr>
              <a:t>cultivos</a:t>
            </a:r>
            <a:r>
              <a:rPr lang="en-US" altLang="es-ES" sz="2800" b="1" dirty="0" smtClean="0">
                <a:latin typeface="Roboto Regular" charset="0"/>
              </a:rPr>
              <a:t>, </a:t>
            </a:r>
            <a:r>
              <a:rPr lang="en-US" altLang="es-ES" sz="2800" b="1" dirty="0" err="1" smtClean="0">
                <a:latin typeface="Roboto Regular" charset="0"/>
              </a:rPr>
              <a:t>evaluación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productos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agroalimentarios</a:t>
            </a:r>
            <a:r>
              <a:rPr lang="en-US" altLang="es-ES" sz="2800" b="1" dirty="0" smtClean="0">
                <a:latin typeface="Roboto Regular" charset="0"/>
              </a:rPr>
              <a:t>, </a:t>
            </a:r>
            <a:r>
              <a:rPr lang="en-US" altLang="es-ES" sz="2800" b="1" dirty="0" err="1" smtClean="0">
                <a:latin typeface="Roboto Regular" charset="0"/>
              </a:rPr>
              <a:t>estudio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materiales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patrimoniales</a:t>
            </a:r>
            <a:r>
              <a:rPr lang="en-US" altLang="es-ES" sz="2800" b="1" dirty="0" smtClean="0">
                <a:latin typeface="Roboto Regular" charset="0"/>
              </a:rPr>
              <a:t>  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5160" y="4470392"/>
            <a:ext cx="96948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equipos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podemos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compartir</a:t>
            </a:r>
            <a:r>
              <a:rPr lang="en-US" altLang="es-ES" sz="4400" dirty="0" smtClean="0">
                <a:solidFill>
                  <a:srgbClr val="D53044"/>
                </a:solidFill>
              </a:rPr>
              <a:t>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129546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58862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D53044"/>
                </a:solidFill>
                <a:latin typeface="Roboto Black" charset="0"/>
              </a:rPr>
              <a:t>BIOTECNOLOGÍA Y </a:t>
            </a:r>
            <a:r>
              <a:rPr lang="es-ES" altLang="es-ES" sz="4000" dirty="0" err="1">
                <a:solidFill>
                  <a:srgbClr val="D53044"/>
                </a:solidFill>
                <a:latin typeface="Roboto Black" charset="0"/>
              </a:rPr>
              <a:t>ECOFISIOLOGÍA</a:t>
            </a:r>
            <a:r>
              <a:rPr lang="es-ES" altLang="es-ES" sz="4000" dirty="0">
                <a:solidFill>
                  <a:srgbClr val="D53044"/>
                </a:solidFill>
                <a:latin typeface="Roboto Black" charset="0"/>
              </a:rPr>
              <a:t> DE CULTIVOS Y PLANTAS DE INTERÉS ECOLÓGICO (</a:t>
            </a:r>
            <a:r>
              <a:rPr lang="es-ES" altLang="es-ES" sz="4000" dirty="0" err="1">
                <a:solidFill>
                  <a:srgbClr val="D53044"/>
                </a:solidFill>
                <a:latin typeface="Roboto Black" charset="0"/>
              </a:rPr>
              <a:t>P.A.I</a:t>
            </a:r>
            <a:r>
              <a:rPr lang="es-ES" altLang="es-ES" sz="4000" dirty="0">
                <a:solidFill>
                  <a:srgbClr val="D53044"/>
                </a:solidFill>
                <a:latin typeface="Roboto Black" charset="0"/>
              </a:rPr>
              <a:t>. AGR123) 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19" name="Picture 5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8" t="11750" r="33911" b="6145"/>
          <a:stretch/>
        </p:blipFill>
        <p:spPr bwMode="auto">
          <a:xfrm>
            <a:off x="10010274" y="5422774"/>
            <a:ext cx="6718376" cy="65944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743075" y="6245812"/>
            <a:ext cx="14622463" cy="8171468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COLABORACIONES</a:t>
            </a:r>
            <a:r>
              <a:rPr lang="en-US" sz="2100" b="1" dirty="0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:</a:t>
            </a:r>
            <a:endParaRPr lang="en-US" sz="2100" dirty="0" smtClean="0">
              <a:solidFill>
                <a:srgbClr val="FF0000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smtClean="0">
                <a:latin typeface="Roboto Light"/>
                <a:ea typeface="+mn-ea"/>
                <a:cs typeface="Roboto Light"/>
              </a:rPr>
              <a:t>Grupo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Mejora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Genética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del Instituto de Investigación y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Tecnología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Agroalimentaria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(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IRTA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)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Lérida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smtClean="0">
                <a:latin typeface="Roboto Light"/>
                <a:ea typeface="+mn-ea"/>
                <a:cs typeface="Roboto Light"/>
              </a:rPr>
              <a:t>Instituto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Agricultura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Sostenible,CSIC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Córdoba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Dpto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.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Biología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Vegetal, Universidad de Barcelona.</a:t>
            </a: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Dpto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. Ciencias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Agrarias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y Biotecnología, Universidad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Bolonia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Italia.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smtClean="0">
                <a:latin typeface="Roboto Light"/>
                <a:ea typeface="+mn-ea"/>
                <a:cs typeface="Roboto Light"/>
              </a:rPr>
              <a:t>Instituto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Andaluz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Ciencias de la Tierra,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CSIC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Granada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.</a:t>
            </a: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smtClean="0">
                <a:latin typeface="Roboto Light"/>
                <a:ea typeface="+mn-ea"/>
                <a:cs typeface="Roboto Light"/>
              </a:rPr>
              <a:t>Centro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Internacional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Mejoramiento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Maíces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Trigos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CMMYT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CGIAR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México.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Dpto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.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Biología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Vegetal, Facultad de Ciencias, Universidad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AbdelMalek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Essâdi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Tetuán,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Marruecos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Dpto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.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Prehistoria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Arqueología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UGR.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07138" y="3105392"/>
            <a:ext cx="112903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3200" b="1" dirty="0" err="1" smtClean="0">
                <a:solidFill>
                  <a:srgbClr val="FF0000"/>
                </a:solidFill>
                <a:latin typeface="Roboto Regular" charset="0"/>
              </a:rPr>
              <a:t>Aplicaciones</a:t>
            </a:r>
            <a:r>
              <a:rPr lang="en-US" altLang="es-ES" sz="3200" b="1" dirty="0" smtClean="0">
                <a:solidFill>
                  <a:srgbClr val="FF0000"/>
                </a:solidFill>
                <a:latin typeface="Roboto Regular" charset="0"/>
              </a:rPr>
              <a:t> que </a:t>
            </a:r>
            <a:r>
              <a:rPr lang="en-US" altLang="es-ES" sz="3200" b="1" dirty="0" err="1" smtClean="0">
                <a:solidFill>
                  <a:srgbClr val="FF0000"/>
                </a:solidFill>
                <a:latin typeface="Roboto Regular" charset="0"/>
              </a:rPr>
              <a:t>creo</a:t>
            </a:r>
            <a:r>
              <a:rPr lang="en-US" altLang="es-ES" sz="3200" b="1" dirty="0" smtClean="0">
                <a:solidFill>
                  <a:srgbClr val="FF0000"/>
                </a:solidFill>
                <a:latin typeface="Roboto Regular" charset="0"/>
              </a:rPr>
              <a:t> se </a:t>
            </a:r>
            <a:r>
              <a:rPr lang="en-US" altLang="es-ES" sz="3200" b="1" dirty="0" err="1" smtClean="0">
                <a:solidFill>
                  <a:srgbClr val="FF0000"/>
                </a:solidFill>
                <a:latin typeface="Roboto Regular" charset="0"/>
              </a:rPr>
              <a:t>pueden</a:t>
            </a:r>
            <a:r>
              <a:rPr lang="en-US" altLang="es-ES" sz="3200" b="1" dirty="0" smtClean="0">
                <a:solidFill>
                  <a:srgbClr val="FF0000"/>
                </a:solidFill>
                <a:latin typeface="Roboto Regular" charset="0"/>
              </a:rPr>
              <a:t> </a:t>
            </a:r>
            <a:r>
              <a:rPr lang="en-US" altLang="es-ES" sz="3200" b="1" dirty="0" err="1" smtClean="0">
                <a:solidFill>
                  <a:srgbClr val="FF0000"/>
                </a:solidFill>
                <a:latin typeface="Roboto Regular" charset="0"/>
              </a:rPr>
              <a:t>desarrollar</a:t>
            </a:r>
            <a:r>
              <a:rPr lang="en-US" altLang="es-ES" sz="3200" b="1" dirty="0" smtClean="0">
                <a:solidFill>
                  <a:srgbClr val="FF0000"/>
                </a:solidFill>
                <a:latin typeface="Roboto Regular" charset="0"/>
              </a:rPr>
              <a:t> con mi </a:t>
            </a:r>
            <a:r>
              <a:rPr lang="en-US" altLang="es-ES" sz="3200" b="1" dirty="0" err="1" smtClean="0">
                <a:solidFill>
                  <a:srgbClr val="FF0000"/>
                </a:solidFill>
                <a:latin typeface="Roboto Regular" charset="0"/>
              </a:rPr>
              <a:t>tecnologia</a:t>
            </a:r>
            <a:r>
              <a:rPr lang="en-US" altLang="es-ES" sz="3200" b="1" dirty="0" smtClean="0">
                <a:solidFill>
                  <a:srgbClr val="FF0000"/>
                </a:solidFill>
                <a:latin typeface="Roboto Regular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800" b="1" dirty="0" smtClean="0">
              <a:solidFill>
                <a:srgbClr val="FF0000"/>
              </a:solidFill>
              <a:latin typeface="Roboto Regular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 smtClean="0">
                <a:latin typeface="Roboto Regular" charset="0"/>
              </a:rPr>
              <a:t>Evaluación</a:t>
            </a:r>
            <a:r>
              <a:rPr lang="en-US" altLang="es-ES" sz="2800" b="1" dirty="0" smtClean="0">
                <a:latin typeface="Roboto Regular" charset="0"/>
              </a:rPr>
              <a:t> y </a:t>
            </a:r>
            <a:r>
              <a:rPr lang="en-US" altLang="es-ES" sz="2800" b="1" dirty="0" err="1" smtClean="0">
                <a:latin typeface="Roboto Regular" charset="0"/>
              </a:rPr>
              <a:t>clasificación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materiales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orgánicos</a:t>
            </a:r>
            <a:r>
              <a:rPr lang="en-US" altLang="es-ES" sz="2800" b="1" dirty="0" smtClean="0">
                <a:latin typeface="Roboto Regular" charset="0"/>
              </a:rPr>
              <a:t> e </a:t>
            </a:r>
            <a:r>
              <a:rPr lang="en-US" altLang="es-ES" sz="2800" b="1" dirty="0" err="1" smtClean="0">
                <a:latin typeface="Roboto Regular" charset="0"/>
              </a:rPr>
              <a:t>inorgánicos</a:t>
            </a:r>
            <a:r>
              <a:rPr lang="en-US" altLang="es-ES" sz="2800" b="1" dirty="0" smtClean="0">
                <a:latin typeface="Roboto Regular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800" b="1" dirty="0" smtClean="0">
              <a:latin typeface="Roboto Regular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 smtClean="0">
                <a:latin typeface="Roboto Regular" charset="0"/>
              </a:rPr>
              <a:t>Quimiometría</a:t>
            </a:r>
            <a:r>
              <a:rPr lang="en-US" altLang="es-ES" sz="2800" b="1" dirty="0" smtClean="0">
                <a:latin typeface="Roboto Regular" charset="0"/>
              </a:rPr>
              <a:t> en </a:t>
            </a:r>
            <a:r>
              <a:rPr lang="en-US" altLang="es-ES" sz="2800" b="1" dirty="0" err="1" smtClean="0">
                <a:latin typeface="Roboto Regular" charset="0"/>
              </a:rPr>
              <a:t>productos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agroalimentarios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origen</a:t>
            </a:r>
            <a:r>
              <a:rPr lang="en-US" altLang="es-ES" sz="2800" b="1" dirty="0" smtClean="0">
                <a:latin typeface="Roboto Regular" charset="0"/>
              </a:rPr>
              <a:t> animal y vegetal.</a:t>
            </a:r>
            <a:endParaRPr lang="en-US" altLang="es-ES" sz="2800" b="1" dirty="0">
              <a:latin typeface="Roboto Regular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smtClean="0">
                <a:latin typeface="Roboto Regular" charset="0"/>
              </a:rPr>
              <a:t> 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D53044"/>
                </a:solidFill>
                <a:latin typeface="Roboto Black" charset="0"/>
              </a:rPr>
              <a:t>BIOTECNOLOGÍA Y </a:t>
            </a:r>
            <a:r>
              <a:rPr lang="es-ES" altLang="es-ES" sz="4000" dirty="0" err="1">
                <a:solidFill>
                  <a:srgbClr val="D53044"/>
                </a:solidFill>
                <a:latin typeface="Roboto Black" charset="0"/>
              </a:rPr>
              <a:t>ECOFISIOLOGÍA</a:t>
            </a:r>
            <a:r>
              <a:rPr lang="es-ES" altLang="es-ES" sz="4000" dirty="0">
                <a:solidFill>
                  <a:srgbClr val="D53044"/>
                </a:solidFill>
                <a:latin typeface="Roboto Black" charset="0"/>
              </a:rPr>
              <a:t> DE CULTIVOS Y PLANTAS DE INTERÉS ECOLÓGICO (</a:t>
            </a:r>
            <a:r>
              <a:rPr lang="es-ES" altLang="es-ES" sz="4000" dirty="0" err="1">
                <a:solidFill>
                  <a:srgbClr val="D53044"/>
                </a:solidFill>
                <a:latin typeface="Roboto Black" charset="0"/>
              </a:rPr>
              <a:t>P.A.I</a:t>
            </a:r>
            <a:r>
              <a:rPr lang="es-ES" altLang="es-ES" sz="4000" dirty="0">
                <a:solidFill>
                  <a:srgbClr val="D53044"/>
                </a:solidFill>
                <a:latin typeface="Roboto Black" charset="0"/>
              </a:rPr>
              <a:t>. AGR123) 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8854</TotalTime>
  <Words>476</Words>
  <Application>Microsoft Office PowerPoint</Application>
  <PresentationFormat>Personalizado</PresentationFormat>
  <Paragraphs>85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Oficina de Gestión de la Comunicación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Universidad de Granada 4:3</dc:title>
  <dc:creator>Ángel Rodríguez Valverde</dc:creator>
  <cp:lastModifiedBy>LGarcia</cp:lastModifiedBy>
  <cp:revision>743</cp:revision>
  <dcterms:created xsi:type="dcterms:W3CDTF">2017-04-03T06:52:49Z</dcterms:created>
  <dcterms:modified xsi:type="dcterms:W3CDTF">2018-06-12T16:02:56Z</dcterms:modified>
</cp:coreProperties>
</file>